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Orbitron Medium"/>
      <p:regular r:id="rId42"/>
      <p:bold r:id="rId43"/>
    </p:embeddedFont>
    <p:embeddedFont>
      <p:font typeface="Lato Black"/>
      <p:bold r:id="rId44"/>
      <p:boldItalic r:id="rId45"/>
    </p:embeddedFont>
    <p:embeddedFont>
      <p:font typeface="Quicksand"/>
      <p:regular r:id="rId46"/>
      <p:bold r:id="rId47"/>
    </p:embeddedFont>
    <p:embeddedFont>
      <p:font typeface="Quicksand Medium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7DEF6E-5D81-4CDE-B26B-F97E2D62AD07}">
  <a:tblStyle styleId="{D37DEF6E-5D81-4CDE-B26B-F97E2D62AD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OrbitronMedium-regular.fntdata"/><Relationship Id="rId41" Type="http://schemas.openxmlformats.org/officeDocument/2006/relationships/slide" Target="slides/slide35.xml"/><Relationship Id="rId44" Type="http://schemas.openxmlformats.org/officeDocument/2006/relationships/font" Target="fonts/LatoBlack-bold.fntdata"/><Relationship Id="rId43" Type="http://schemas.openxmlformats.org/officeDocument/2006/relationships/font" Target="fonts/OrbitronMedium-bold.fntdata"/><Relationship Id="rId46" Type="http://schemas.openxmlformats.org/officeDocument/2006/relationships/font" Target="fonts/Quicksand-regular.fntdata"/><Relationship Id="rId45" Type="http://schemas.openxmlformats.org/officeDocument/2006/relationships/font" Target="fonts/Lato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QuicksandMedium-regular.fntdata"/><Relationship Id="rId47" Type="http://schemas.openxmlformats.org/officeDocument/2006/relationships/font" Target="fonts/Quicksand-bold.fntdata"/><Relationship Id="rId49" Type="http://schemas.openxmlformats.org/officeDocument/2006/relationships/font" Target="fonts/Quicksand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everyone.</a:t>
            </a:r>
            <a:br>
              <a:rPr lang="en"/>
            </a:br>
            <a:r>
              <a:rPr lang="en"/>
              <a:t>Glad to see so many being curious about microcontrollers!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dk1"/>
                </a:solidFill>
              </a:rPr>
              <a:t>I have with be a munch of MicroPython compatible devices today.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if anyone is interested in borrowing for trying it out, we can do that after the session.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On the A floor, next to the tutorial rooms.</a:t>
            </a:r>
            <a:br>
              <a:rPr lang="en">
                <a:solidFill>
                  <a:schemeClr val="dk1"/>
                </a:solidFill>
              </a:rPr>
            </a:br>
            <a:br>
              <a:rPr lang="en"/>
            </a:br>
            <a:r>
              <a:rPr lang="en"/>
              <a:t>And one lucky person that asks a question will get one of these devices to take home!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3cbdfbe66_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3cbdfbe66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3a00429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" name="Google Shape;183;g2d3a004296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3a004296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8" name="Google Shape;208;g2d3a0042967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3a00429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g2d3a0042967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3a004296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g2d3a0042967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3a00429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" name="Google Shape;238;g2d3a0042967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3a004296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g2d3a0042967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71056d3b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g3071056d3be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71056d3b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g3071056d3be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71056d3b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g3071056d3be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704d736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704d736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as Head of Data Science at Soundsensing.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Soundsensing is a leading provider of predictive </a:t>
            </a:r>
            <a:r>
              <a:rPr lang="en"/>
              <a:t>maintenance solutions for </a:t>
            </a:r>
            <a:r>
              <a:rPr lang="en">
                <a:solidFill>
                  <a:schemeClr val="dk1"/>
                </a:solidFill>
              </a:rPr>
              <a:t>ventilation systems in </a:t>
            </a:r>
            <a:r>
              <a:rPr lang="en"/>
              <a:t>buildings.</a:t>
            </a:r>
            <a:br>
              <a:rPr lang="en"/>
            </a:br>
            <a:r>
              <a:rPr lang="en"/>
              <a:t>So we work a lot with sensor data. And also use Python as much as we can for Data Science, IoT and backend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71056d3b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g3071056d3be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3a00429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g2d3a0042967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3a004296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g2d3a0042967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3a004296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3" name="Google Shape;323;g2d3a0042967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71056d3b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8" name="Google Shape;338;g3071056d3b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71056d3b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g3071056d3be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3cbdfbe66_8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5" name="Google Shape;365;g2d3cbdfbe66_8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3a00429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g2d3a0042967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3a004296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g2d3a0042967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3cbdfbe66_8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d3cbdfbe66_8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374c313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374c313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the presentation today is</a:t>
            </a:r>
            <a:br>
              <a:rPr lang="en"/>
            </a:br>
            <a:r>
              <a:rPr lang="en"/>
              <a:t>…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71056d3b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71056d3b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3a004296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increasingly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0" name="Google Shape;410;g2d3a0042967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374c313c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374c313c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3a004296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d3a004296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everyone.</a:t>
            </a:r>
            <a:br>
              <a:rPr lang="en"/>
            </a:br>
            <a:r>
              <a:rPr lang="en"/>
              <a:t>Glad to see so many being curious about microcontrollers!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dk1"/>
                </a:solidFill>
              </a:rPr>
              <a:t>I have with be a munch of MicroPython compatible devices today.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if anyone is interested in borrowing for trying it out, we can do that after the session.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On the A floor, next to the tutorial rooms.</a:t>
            </a:r>
            <a:br>
              <a:rPr lang="en">
                <a:solidFill>
                  <a:schemeClr val="dk1"/>
                </a:solidFill>
              </a:rPr>
            </a:br>
            <a:br>
              <a:rPr lang="en"/>
            </a:br>
            <a:r>
              <a:rPr lang="en"/>
              <a:t>And one lucky person that asks a question will get one of these devices to take home!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3cbdfbe66_8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3cbdfbe66_8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e30ccef4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ce30ccef4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vs other MicroPython approaches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704d73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704d73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e30cce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</a:t>
            </a:r>
            <a:r>
              <a:rPr lang="en">
                <a:solidFill>
                  <a:schemeClr val="dk1"/>
                </a:solidFill>
              </a:rPr>
              <a:t>increasingly</a:t>
            </a:r>
            <a:r>
              <a:rPr lang="en">
                <a:solidFill>
                  <a:schemeClr val="dk1"/>
                </a:solidFill>
              </a:rPr>
              <a:t>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g2ce30ccef4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e2d7b3b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e2d7b3b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704d736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704d736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e2d7b3b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e2d7b3b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 drives for </a:t>
            </a:r>
            <a:r>
              <a:rPr lang="en"/>
              <a:t>peripherals that are on a board</a:t>
            </a:r>
            <a:r>
              <a:rPr lang="en"/>
              <a:t> not included in core firmware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Will likely need to hunt a bit for each sensor, screen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e30ccef4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one usecase where ML is incredibly useful is in analysing sensor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component in blue is the Machine Learning model, 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g2ce30ccef49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13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340572" y="2052000"/>
            <a:ext cx="2547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340519" y="1350000"/>
            <a:ext cx="2547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136847" y="1350169"/>
            <a:ext cx="24324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40572" y="477825"/>
            <a:ext cx="464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14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340571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3079235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body"/>
          </p:nvPr>
        </p:nvSpPr>
        <p:spPr>
          <a:xfrm>
            <a:off x="340571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body"/>
          </p:nvPr>
        </p:nvSpPr>
        <p:spPr>
          <a:xfrm>
            <a:off x="3079235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1">
  <p:cSld name="Text and Figur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40200" y="477900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5" name="Google Shape;85;p16"/>
          <p:cNvSpPr/>
          <p:nvPr/>
        </p:nvSpPr>
        <p:spPr>
          <a:xfrm>
            <a:off x="-5932" y="477825"/>
            <a:ext cx="16050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4832848"/>
            <a:ext cx="9144000" cy="31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440178" y="4832848"/>
            <a:ext cx="2703900" cy="3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21436" y="4925128"/>
            <a:ext cx="4051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0" spcFirstLastPara="1" rIns="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 sz="1100"/>
          </a:p>
        </p:txBody>
      </p:sp>
      <p:sp>
        <p:nvSpPr>
          <p:cNvPr id="90" name="Google Shape;90;p16"/>
          <p:cNvSpPr txBox="1"/>
          <p:nvPr/>
        </p:nvSpPr>
        <p:spPr>
          <a:xfrm>
            <a:off x="6536589" y="4886656"/>
            <a:ext cx="2511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" sz="10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 sz="11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5.png"/><Relationship Id="rId9" Type="http://schemas.openxmlformats.org/officeDocument/2006/relationships/image" Target="../media/image46.jpg"/><Relationship Id="rId5" Type="http://schemas.openxmlformats.org/officeDocument/2006/relationships/image" Target="../media/image45.jp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orgs/micropython/discussions/15926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jpg"/><Relationship Id="rId4" Type="http://schemas.openxmlformats.org/officeDocument/2006/relationships/image" Target="../media/image28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hyperlink" Target="https://github.com/orgs/micropython/discussions/15512" TargetMode="External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mdpi.com/2079-9292/10/21/2640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micropython.org/en/latest/develop/natmod.html" TargetMode="External"/><Relationship Id="rId4" Type="http://schemas.openxmlformats.org/officeDocument/2006/relationships/hyperlink" Target="https://docs.micropython.org/en/latest/develop/natmod.html" TargetMode="External"/><Relationship Id="rId9" Type="http://schemas.openxmlformats.org/officeDocument/2006/relationships/image" Target="../media/image3.png"/><Relationship Id="rId5" Type="http://schemas.openxmlformats.org/officeDocument/2006/relationships/hyperlink" Target="https://docs.micropython.org/en/latest/develop/natmod.html" TargetMode="External"/><Relationship Id="rId6" Type="http://schemas.openxmlformats.org/officeDocument/2006/relationships/hyperlink" Target="https://docs.micropython.org/en/latest/develop/cmodules.html" TargetMode="External"/><Relationship Id="rId7" Type="http://schemas.openxmlformats.org/officeDocument/2006/relationships/hyperlink" Target="https://docs.micropython.org/en/latest/develop/cmodules.html" TargetMode="External"/><Relationship Id="rId8" Type="http://schemas.openxmlformats.org/officeDocument/2006/relationships/hyperlink" Target="https://docs.micropython.org/en/latest/develop/cmodules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gif"/><Relationship Id="rId4" Type="http://schemas.openxmlformats.org/officeDocument/2006/relationships/image" Target="../media/image38.png"/><Relationship Id="rId5" Type="http://schemas.openxmlformats.org/officeDocument/2006/relationships/image" Target="../media/image33.jpg"/><Relationship Id="rId6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hyperlink" Target="https://github.com/peterhinch/micropython-nano-gui" TargetMode="External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hyperlink" Target="https://www.codeproject.com/Articles/807195/Precise-and-safe-calculation-method-for-the-averag" TargetMode="External"/><Relationship Id="rId5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hyperlink" Target="https://github.com/emlearn/emlearn-micropython/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cnadler86/micropython-camera-API" TargetMode="External"/><Relationship Id="rId4" Type="http://schemas.openxmlformats.org/officeDocument/2006/relationships/hyperlink" Target="https://github.com/cnadler86/micropython-camera-API" TargetMode="External"/><Relationship Id="rId5" Type="http://schemas.openxmlformats.org/officeDocument/2006/relationships/hyperlink" Target="https://github.com/cnadler86/micropython-camera-API" TargetMode="External"/><Relationship Id="rId6" Type="http://schemas.openxmlformats.org/officeDocument/2006/relationships/image" Target="../media/image8.jpg"/><Relationship Id="rId7" Type="http://schemas.openxmlformats.org/officeDocument/2006/relationships/image" Target="../media/image4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openmv.io/index.html" TargetMode="External"/><Relationship Id="rId4" Type="http://schemas.openxmlformats.org/officeDocument/2006/relationships/hyperlink" Target="https://github.com/emlearn/emlearn-micropython/tree/master/examples/mnist_cnn" TargetMode="External"/><Relationship Id="rId9" Type="http://schemas.openxmlformats.org/officeDocument/2006/relationships/image" Target="../media/image3.png"/><Relationship Id="rId5" Type="http://schemas.openxmlformats.org/officeDocument/2006/relationships/hyperlink" Target="https://github.com/emlearn/emlearn-micropython/tree/master/examples/mnist_cnn" TargetMode="External"/><Relationship Id="rId6" Type="http://schemas.openxmlformats.org/officeDocument/2006/relationships/hyperlink" Target="https://github.com/emlearn/emlearn-micropython/tree/master/examples/mnist_cnn" TargetMode="External"/><Relationship Id="rId7" Type="http://schemas.openxmlformats.org/officeDocument/2006/relationships/image" Target="../media/image34.png"/><Relationship Id="rId8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cs.micropython.org/en/latest/reference/asm_thumb2_index.html" TargetMode="External"/><Relationship Id="rId4" Type="http://schemas.openxmlformats.org/officeDocument/2006/relationships/hyperlink" Target="https://docs.micropython.org/en/latest/reference/asm_thumb2_index.html" TargetMode="External"/><Relationship Id="rId9" Type="http://schemas.openxmlformats.org/officeDocument/2006/relationships/image" Target="../media/image42.png"/><Relationship Id="rId5" Type="http://schemas.openxmlformats.org/officeDocument/2006/relationships/hyperlink" Target="https://docs.micropython.org/en/latest/reference/asm_thumb2_index.html" TargetMode="External"/><Relationship Id="rId6" Type="http://schemas.openxmlformats.org/officeDocument/2006/relationships/hyperlink" Target="https://github.com/peterhinch/micropython-filters/blob/master/fir.py" TargetMode="External"/><Relationship Id="rId7" Type="http://schemas.openxmlformats.org/officeDocument/2006/relationships/hyperlink" Target="https://github.com/peterhinch/micropython-filters/blob/master/fir.py" TargetMode="External"/><Relationship Id="rId8" Type="http://schemas.openxmlformats.org/officeDocument/2006/relationships/hyperlink" Target="https://github.com/peterhinch/micropython-filters/blob/master/fir.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micropython.org/en/latest/reference/speed_python.html" TargetMode="External"/><Relationship Id="rId4" Type="http://schemas.openxmlformats.org/officeDocument/2006/relationships/hyperlink" Target="https://www.youtube.com/watch?v=hHec4qL00x0" TargetMode="External"/><Relationship Id="rId5" Type="http://schemas.openxmlformats.org/officeDocument/2006/relationships/hyperlink" Target="https://www.youtube.com/watch?v=437CZBnK8vI" TargetMode="External"/><Relationship Id="rId6" Type="http://schemas.openxmlformats.org/officeDocument/2006/relationships/hyperlink" Target="https://docs.micropython.org/en/latest/develop/extendingmicropython.html" TargetMode="External"/><Relationship Id="rId7" Type="http://schemas.openxmlformats.org/officeDocument/2006/relationships/hyperlink" Target="https://www.youtube.com/@PyDataTV" TargetMode="External"/><Relationship Id="rId8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https://github.com/emlearn/emlearn-micropython" TargetMode="External"/><Relationship Id="rId5" Type="http://schemas.openxmlformats.org/officeDocument/2006/relationships/hyperlink" Target="https://github.com/emlearn/emlearn-micropython" TargetMode="External"/><Relationship Id="rId6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.jpg"/><Relationship Id="rId9" Type="http://schemas.openxmlformats.org/officeDocument/2006/relationships/image" Target="../media/image3.png"/><Relationship Id="rId5" Type="http://schemas.openxmlformats.org/officeDocument/2006/relationships/image" Target="../media/image10.jpg"/><Relationship Id="rId6" Type="http://schemas.openxmlformats.org/officeDocument/2006/relationships/image" Target="../media/image29.png"/><Relationship Id="rId7" Type="http://schemas.openxmlformats.org/officeDocument/2006/relationships/image" Target="../media/image45.jpg"/><Relationship Id="rId8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icropython.org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hyperlink" Target="https://micropython.org/download/?port=esp32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>
            <a:off x="311708" y="339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processing on microcontrollers</a:t>
            </a:r>
            <a:endParaRPr/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311700" y="2320425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with</a:t>
            </a:r>
            <a:r>
              <a:rPr lang="en" sz="2400"/>
              <a:t> MicroPython and emlearn</a:t>
            </a:r>
            <a:br>
              <a:rPr lang="en" sz="2400"/>
            </a:b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https://github.com/emlearn/emlearn-micropython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311700" y="4152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Jon Nordby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jononor@gmail.com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PyCon ZA 2024</a:t>
            </a:r>
            <a:endParaRPr sz="18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400" y="3833500"/>
            <a:ext cx="1111925" cy="11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7400" y="3806600"/>
            <a:ext cx="1163649" cy="11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processing</a:t>
            </a:r>
            <a:endParaRPr/>
          </a:p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can be done on an ESP32 microcontroller with MicroPython</a:t>
            </a:r>
            <a:br>
              <a:rPr lang="en"/>
            </a:br>
            <a:r>
              <a:rPr lang="en"/>
              <a:t>and how to make it work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13571" l="8945" r="46507" t="23858"/>
          <a:stretch/>
        </p:blipFill>
        <p:spPr>
          <a:xfrm>
            <a:off x="7279700" y="1999775"/>
            <a:ext cx="913200" cy="12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>
            <p:ph type="title"/>
          </p:nvPr>
        </p:nvSpPr>
        <p:spPr>
          <a:xfrm>
            <a:off x="2543788" y="200575"/>
            <a:ext cx="211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</a:t>
            </a:r>
            <a:br>
              <a:rPr lang="en"/>
            </a:br>
            <a:r>
              <a:rPr lang="en"/>
              <a:t>tracker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0" l="53064" r="0" t="49619"/>
          <a:stretch/>
        </p:blipFill>
        <p:spPr>
          <a:xfrm>
            <a:off x="2295612" y="3402573"/>
            <a:ext cx="1942025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5">
            <a:alphaModFix/>
          </a:blip>
          <a:srcRect b="4915" l="13993" r="12047" t="5229"/>
          <a:stretch/>
        </p:blipFill>
        <p:spPr>
          <a:xfrm>
            <a:off x="2593286" y="1975975"/>
            <a:ext cx="1276977" cy="1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6">
            <a:alphaModFix/>
          </a:blip>
          <a:srcRect b="14839" l="13962" r="13542" t="21028"/>
          <a:stretch/>
        </p:blipFill>
        <p:spPr>
          <a:xfrm>
            <a:off x="282146" y="2039525"/>
            <a:ext cx="1609928" cy="14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475" y="3542650"/>
            <a:ext cx="1499275" cy="14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>
            <p:ph type="title"/>
          </p:nvPr>
        </p:nvSpPr>
        <p:spPr>
          <a:xfrm>
            <a:off x="235500" y="200575"/>
            <a:ext cx="2305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Temperature logger</a:t>
            </a:r>
            <a:endParaRPr/>
          </a:p>
        </p:txBody>
      </p:sp>
      <p:sp>
        <p:nvSpPr>
          <p:cNvPr id="193" name="Google Shape;193;p27"/>
          <p:cNvSpPr txBox="1"/>
          <p:nvPr>
            <p:ph type="title"/>
          </p:nvPr>
        </p:nvSpPr>
        <p:spPr>
          <a:xfrm>
            <a:off x="4739200" y="200575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Noise</a:t>
            </a:r>
            <a:br>
              <a:rPr lang="en"/>
            </a:br>
            <a:r>
              <a:rPr lang="en"/>
              <a:t>monitor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2956" l="8944" r="46509" t="23858"/>
          <a:stretch/>
        </p:blipFill>
        <p:spPr>
          <a:xfrm>
            <a:off x="5064183" y="1999775"/>
            <a:ext cx="913179" cy="14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>
            <p:ph type="title"/>
          </p:nvPr>
        </p:nvSpPr>
        <p:spPr>
          <a:xfrm>
            <a:off x="6992150" y="200575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Cat</a:t>
            </a:r>
            <a:br>
              <a:rPr lang="en"/>
            </a:br>
            <a:r>
              <a:rPr lang="en"/>
              <a:t>Detector</a:t>
            </a:r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>
            <a:off x="2206050" y="396200"/>
            <a:ext cx="0" cy="422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7"/>
          <p:cNvCxnSpPr/>
          <p:nvPr/>
        </p:nvCxnSpPr>
        <p:spPr>
          <a:xfrm>
            <a:off x="4421600" y="459750"/>
            <a:ext cx="0" cy="422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7"/>
          <p:cNvCxnSpPr/>
          <p:nvPr/>
        </p:nvCxnSpPr>
        <p:spPr>
          <a:xfrm>
            <a:off x="6696150" y="459750"/>
            <a:ext cx="0" cy="422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7"/>
          <p:cNvSpPr txBox="1"/>
          <p:nvPr/>
        </p:nvSpPr>
        <p:spPr>
          <a:xfrm>
            <a:off x="282150" y="1193850"/>
            <a:ext cx="17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Temperature 0.1 Hz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2459538" y="1193850"/>
            <a:ext cx="17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Accelerometer</a:t>
            </a:r>
            <a:r>
              <a:rPr lang="en" sz="1800">
                <a:solidFill>
                  <a:schemeClr val="dk2"/>
                </a:solidFill>
              </a:rPr>
              <a:t> 100 Hz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4713238" y="1173975"/>
            <a:ext cx="17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Microphone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16000 Hz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8">
            <a:alphaModFix/>
          </a:blip>
          <a:srcRect b="11642" l="19928" r="56895" t="67004"/>
          <a:stretch/>
        </p:blipFill>
        <p:spPr>
          <a:xfrm>
            <a:off x="4499277" y="3728452"/>
            <a:ext cx="2119200" cy="109828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7043138" y="1173975"/>
            <a:ext cx="17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Camera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27000 bytes/s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0125" y="3129825"/>
            <a:ext cx="1425433" cy="14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7397400" y="4310275"/>
            <a:ext cx="17466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if is_</a:t>
            </a:r>
            <a:r>
              <a:rPr b="1" lang="en">
                <a:solidFill>
                  <a:schemeClr val="dk2"/>
                </a:solidFill>
              </a:rPr>
              <a:t>MyCat(img):</a:t>
            </a:r>
            <a:br>
              <a:rPr b="1" lang="en">
                <a:solidFill>
                  <a:schemeClr val="dk2"/>
                </a:solidFill>
              </a:rPr>
            </a:br>
            <a:r>
              <a:rPr b="1" lang="en">
                <a:solidFill>
                  <a:schemeClr val="dk2"/>
                </a:solidFill>
              </a:rPr>
              <a:t>   open_door()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/>
        </p:nvSpPr>
        <p:spPr>
          <a:xfrm>
            <a:off x="378175" y="2571750"/>
            <a:ext cx="4682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Optimize </a:t>
            </a:r>
            <a:r>
              <a:rPr i="1" lang="en" sz="2400">
                <a:solidFill>
                  <a:schemeClr val="dk2"/>
                </a:solidFill>
              </a:rPr>
              <a:t>if needed</a:t>
            </a:r>
            <a:br>
              <a:rPr b="1" lang="en" sz="2400">
                <a:solidFill>
                  <a:schemeClr val="dk2"/>
                </a:solidFill>
              </a:rPr>
            </a:br>
            <a:r>
              <a:rPr b="1" lang="en" sz="2400">
                <a:solidFill>
                  <a:schemeClr val="dk2"/>
                </a:solidFill>
              </a:rPr>
              <a:t>	</a:t>
            </a:r>
            <a:r>
              <a:rPr lang="en" sz="2400">
                <a:solidFill>
                  <a:schemeClr val="dk2"/>
                </a:solidFill>
              </a:rPr>
              <a:t>S</a:t>
            </a:r>
            <a:r>
              <a:rPr lang="en" sz="2400">
                <a:solidFill>
                  <a:schemeClr val="dk2"/>
                </a:solidFill>
              </a:rPr>
              <a:t>tart with simple techniques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	Go more advanced </a:t>
            </a:r>
            <a:r>
              <a:rPr i="1" lang="en" sz="2400">
                <a:solidFill>
                  <a:schemeClr val="dk2"/>
                </a:solidFill>
              </a:rPr>
              <a:t>if needed</a:t>
            </a:r>
            <a:endParaRPr i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time.time</a:t>
            </a:r>
            <a:r>
              <a:rPr lang="en" sz="2400">
                <a:solidFill>
                  <a:schemeClr val="dk2"/>
                </a:solidFill>
              </a:rPr>
              <a:t> and </a:t>
            </a:r>
            <a:r>
              <a:rPr b="1" lang="en" sz="2400">
                <a:solidFill>
                  <a:schemeClr val="dk2"/>
                </a:solidFill>
              </a:rPr>
              <a:t>assert</a:t>
            </a:r>
            <a:br>
              <a:rPr lang="en" sz="2400">
                <a:solidFill>
                  <a:schemeClr val="dk2"/>
                </a:solidFill>
              </a:rPr>
            </a:br>
            <a:r>
              <a:rPr lang="en" sz="2400">
                <a:solidFill>
                  <a:schemeClr val="dk2"/>
                </a:solidFill>
              </a:rPr>
              <a:t>for benchmark and tests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311700" y="411375"/>
            <a:ext cx="26493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Make it Work,</a:t>
            </a:r>
            <a:br>
              <a:rPr b="1" lang="en" sz="2400"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Make it Right,</a:t>
            </a:r>
            <a:br>
              <a:rPr b="1" lang="en" sz="2400"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Make it Fast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– Ken Beck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3615775" y="531713"/>
            <a:ext cx="568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Write simple</a:t>
            </a:r>
            <a:r>
              <a:rPr lang="en" sz="2000">
                <a:solidFill>
                  <a:schemeClr val="dk1"/>
                </a:solidFill>
              </a:rPr>
              <a:t> automated tests,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Code in straightforward Python,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Measure performance with benchmarks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213" name="Google Shape;213;p28"/>
          <p:cNvCxnSpPr/>
          <p:nvPr/>
        </p:nvCxnSpPr>
        <p:spPr>
          <a:xfrm>
            <a:off x="2733675" y="1114600"/>
            <a:ext cx="671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525" y="1684900"/>
            <a:ext cx="3922550" cy="352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2269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Temperature sensor</a:t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4912875" y="1474100"/>
            <a:ext cx="41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is a </a:t>
            </a:r>
            <a:r>
              <a:rPr b="1" lang="en"/>
              <a:t>slow changing phenomena.</a:t>
            </a:r>
            <a:br>
              <a:rPr lang="en"/>
            </a:br>
            <a:r>
              <a:rPr lang="en"/>
              <a:t>Want: </a:t>
            </a:r>
            <a:r>
              <a:rPr b="1" lang="en"/>
              <a:t>1 value for longish time interval</a:t>
            </a:r>
            <a:br>
              <a:rPr lang="en"/>
            </a:br>
            <a:r>
              <a:rPr lang="en"/>
              <a:t>(ex: 5 min)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! Sensor can be noisy. Filtering advised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Will show </a:t>
            </a:r>
            <a:r>
              <a:rPr b="1" lang="en"/>
              <a:t>analog sensor</a:t>
            </a:r>
            <a:r>
              <a:rPr lang="en"/>
              <a:t> example.</a:t>
            </a:r>
            <a:br>
              <a:rPr lang="en"/>
            </a:br>
            <a:r>
              <a:rPr lang="en"/>
              <a:t>Same approach can be used for a </a:t>
            </a:r>
            <a:r>
              <a:rPr b="1" lang="en"/>
              <a:t>digital sensor</a:t>
            </a:r>
            <a:r>
              <a:rPr lang="en"/>
              <a:t>.</a:t>
            </a:r>
            <a:br>
              <a:rPr lang="en"/>
            </a:br>
            <a:r>
              <a:rPr lang="en"/>
              <a:t>And for </a:t>
            </a:r>
            <a:r>
              <a:rPr b="1" lang="en"/>
              <a:t>other slow-changing</a:t>
            </a:r>
            <a:r>
              <a:rPr lang="en"/>
              <a:t> phenomena.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 b="0" l="4272" r="4244" t="0"/>
          <a:stretch/>
        </p:blipFill>
        <p:spPr>
          <a:xfrm>
            <a:off x="379750" y="1474099"/>
            <a:ext cx="4324101" cy="35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Temperature sensor</a:t>
            </a:r>
            <a:endParaRPr/>
          </a:p>
        </p:txBody>
      </p:sp>
      <p:sp>
        <p:nvSpPr>
          <p:cNvPr id="230" name="Google Shape;230;p30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311700" y="1152475"/>
            <a:ext cx="41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Read the sensor in a loop</a:t>
            </a:r>
            <a:br>
              <a:rPr lang="en"/>
            </a:br>
            <a:br>
              <a:rPr lang="en"/>
            </a:br>
            <a:r>
              <a:rPr lang="en"/>
              <a:t>Filter noise using use a median filter.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= Trivially doable in straightforward 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Efficiency techniques (non-critical)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</a:t>
            </a:r>
            <a:r>
              <a:rPr i="1" lang="en"/>
              <a:t>lightsleep()</a:t>
            </a:r>
            <a:r>
              <a:rPr lang="en"/>
              <a:t> to conserve power.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Pre-allocate fixed </a:t>
            </a:r>
            <a:r>
              <a:rPr b="1" lang="en"/>
              <a:t>array.array</a:t>
            </a:r>
            <a:r>
              <a:rPr lang="en"/>
              <a:t>,</a:t>
            </a:r>
            <a:br>
              <a:rPr lang="en"/>
            </a:br>
            <a:r>
              <a:rPr lang="en"/>
              <a:t>instead of over mutating a </a:t>
            </a:r>
            <a:r>
              <a:rPr b="1" lang="en"/>
              <a:t>list </a:t>
            </a:r>
            <a:r>
              <a:rPr lang="en"/>
              <a:t>(append)</a:t>
            </a:r>
            <a:br>
              <a:rPr lang="en"/>
            </a:br>
            <a:r>
              <a:rPr lang="en"/>
              <a:t>- to reduce allocations</a:t>
            </a:r>
            <a:endParaRPr/>
          </a:p>
        </p:txBody>
      </p:sp>
      <p:sp>
        <p:nvSpPr>
          <p:cNvPr id="232" name="Google Shape;232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228775" y="4507800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Sending data as Bluetooth Low Energy advertisements, see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https://github.com/orgs/micropython/discussions/15926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4">
            <a:alphaModFix/>
          </a:blip>
          <a:srcRect b="0" l="0" r="26980" t="0"/>
          <a:stretch/>
        </p:blipFill>
        <p:spPr>
          <a:xfrm>
            <a:off x="4507777" y="152400"/>
            <a:ext cx="440762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 tracker</a:t>
            </a:r>
            <a:r>
              <a:rPr lang="en"/>
              <a:t> - concept</a:t>
            </a:r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 b="4915" l="13993" r="12047" t="5229"/>
          <a:stretch/>
        </p:blipFill>
        <p:spPr>
          <a:xfrm>
            <a:off x="5434975" y="2625456"/>
            <a:ext cx="2305200" cy="242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4">
            <a:alphaModFix/>
          </a:blip>
          <a:srcRect b="18267" l="6384" r="0" t="0"/>
          <a:stretch/>
        </p:blipFill>
        <p:spPr>
          <a:xfrm>
            <a:off x="5712525" y="336942"/>
            <a:ext cx="2000125" cy="165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575" y="1337630"/>
            <a:ext cx="4991100" cy="340997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7511300" y="3315400"/>
            <a:ext cx="18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Complete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hardware unit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LilyGo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T-Watch S3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6715875" y="1659200"/>
            <a:ext cx="230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I2C MEMS IMU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accelerometer/gyro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(Example wiring)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b="5110" l="0" r="0" t="19183"/>
          <a:stretch/>
        </p:blipFill>
        <p:spPr>
          <a:xfrm>
            <a:off x="3352300" y="278025"/>
            <a:ext cx="3792049" cy="225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>
            <p:ph type="title"/>
          </p:nvPr>
        </p:nvSpPr>
        <p:spPr>
          <a:xfrm>
            <a:off x="311700" y="555600"/>
            <a:ext cx="7746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 Tracker</a:t>
            </a:r>
            <a:br>
              <a:rPr lang="en"/>
            </a:br>
            <a:r>
              <a:rPr lang="en"/>
              <a:t>- data </a:t>
            </a:r>
            <a:r>
              <a:rPr lang="en"/>
              <a:t>acquisition</a:t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311700" y="1459325"/>
            <a:ext cx="33963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data chunks of 1 second.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25 Hz sample rate.</a:t>
            </a:r>
            <a:br>
              <a:rPr lang="en"/>
            </a:br>
            <a:r>
              <a:rPr lang="en"/>
              <a:t>4 ms between samples</a:t>
            </a:r>
            <a:br>
              <a:rPr lang="en"/>
            </a:br>
            <a:r>
              <a:rPr lang="en"/>
              <a:t>OK for basic Human Activity Detection</a:t>
            </a:r>
            <a:br>
              <a:rPr lang="en"/>
            </a:br>
            <a:r>
              <a:rPr lang="en"/>
              <a:t>Might for some tasks want 100+ Hz.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dk2"/>
                </a:solidFill>
              </a:rPr>
              <a:t>Efficiency techniques (recommended)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Utilizing FIFO buffer in sensor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Using </a:t>
            </a:r>
            <a:r>
              <a:rPr i="1" lang="en">
                <a:solidFill>
                  <a:schemeClr val="dk2"/>
                </a:solidFill>
              </a:rPr>
              <a:t>lightsleep()</a:t>
            </a:r>
            <a:r>
              <a:rPr lang="en">
                <a:solidFill>
                  <a:schemeClr val="dk2"/>
                </a:solidFill>
              </a:rPr>
              <a:t> to conserve power.</a:t>
            </a:r>
            <a:endParaRPr/>
          </a:p>
        </p:txBody>
      </p:sp>
      <p:sp>
        <p:nvSpPr>
          <p:cNvPr id="254" name="Google Shape;254;p32"/>
          <p:cNvSpPr txBox="1"/>
          <p:nvPr/>
        </p:nvSpPr>
        <p:spPr>
          <a:xfrm>
            <a:off x="5884400" y="76200"/>
            <a:ext cx="321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Polling </a:t>
            </a:r>
            <a:r>
              <a:rPr b="1" lang="en">
                <a:solidFill>
                  <a:schemeClr val="dk1"/>
                </a:solidFill>
              </a:rPr>
              <a:t>individual</a:t>
            </a:r>
            <a:r>
              <a:rPr b="1" lang="en">
                <a:solidFill>
                  <a:schemeClr val="dk1"/>
                </a:solidFill>
              </a:rPr>
              <a:t> samples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always use &lt; 4 ms,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therwise</a:t>
            </a:r>
            <a:r>
              <a:rPr lang="en">
                <a:solidFill>
                  <a:schemeClr val="dk1"/>
                </a:solidFill>
              </a:rPr>
              <a:t> will drop sample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Limits what process_samples() can 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! GC can easily take 10-100 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4">
            <a:alphaModFix/>
          </a:blip>
          <a:srcRect b="0" l="0" r="15725" t="13013"/>
          <a:stretch/>
        </p:blipFill>
        <p:spPr>
          <a:xfrm>
            <a:off x="3466650" y="2684175"/>
            <a:ext cx="3210300" cy="190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5966675" y="3113125"/>
            <a:ext cx="315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Using sensor FIFO buffer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spend 100 ms+ on processing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Can sleep 90%+ of the 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Perfectly spaced samples, always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228775" y="4507800"/>
            <a:ext cx="419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Implementing an IMU/accelerometer/gyro driver? Use the FIFO!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https://github.com/orgs/micropython/discussions/15512</a:t>
            </a:r>
            <a:r>
              <a:rPr lang="en" sz="1000"/>
              <a:t> </a:t>
            </a:r>
            <a:endParaRPr sz="1000"/>
          </a:p>
        </p:txBody>
      </p:sp>
      <p:cxnSp>
        <p:nvCxnSpPr>
          <p:cNvPr id="258" name="Google Shape;258;p32"/>
          <p:cNvCxnSpPr/>
          <p:nvPr/>
        </p:nvCxnSpPr>
        <p:spPr>
          <a:xfrm>
            <a:off x="3556800" y="2613050"/>
            <a:ext cx="524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" name="Google Shape;2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 Tracker</a:t>
            </a:r>
            <a:r>
              <a:rPr lang="en"/>
              <a:t> - </a:t>
            </a:r>
            <a:r>
              <a:rPr lang="en"/>
              <a:t>Feature</a:t>
            </a:r>
            <a:r>
              <a:rPr lang="en"/>
              <a:t> Extraction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311700" y="1154525"/>
            <a:ext cx="44328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statistical summarizations are useful.</a:t>
            </a:r>
            <a:br>
              <a:rPr lang="en"/>
            </a:br>
            <a:r>
              <a:rPr lang="en"/>
              <a:t>Can be </a:t>
            </a:r>
            <a:r>
              <a:rPr lang="en"/>
              <a:t>sufficient for Human Activity Recognition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At 25 Hz, 3 channels, every 1 second.</a:t>
            </a:r>
            <a:br>
              <a:rPr lang="en"/>
            </a:br>
            <a:r>
              <a:rPr lang="en"/>
              <a:t>Doable in pure Python</a:t>
            </a:r>
            <a:br>
              <a:rPr lang="en"/>
            </a:br>
            <a:r>
              <a:rPr i="1" lang="en"/>
              <a:t>Estimated processing time 10-100 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Can be optimized using specialized code emitters. More later…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 txBox="1"/>
          <p:nvPr/>
        </p:nvSpPr>
        <p:spPr>
          <a:xfrm>
            <a:off x="228775" y="4279200"/>
            <a:ext cx="526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Time-based features extraction</a:t>
            </a:r>
            <a:br>
              <a:rPr lang="en" sz="1000"/>
            </a:br>
            <a:r>
              <a:rPr i="1" lang="en" sz="1000"/>
              <a:t>Are Microcontrollers Ready for Deep Learning-Based Human Activity Recognition?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Atis Elsts, and Ryan McConville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https://www.mdpi.com/2079-9292/10/21/2640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67" name="Google Shape;267;p33"/>
          <p:cNvPicPr preferRelativeResize="0"/>
          <p:nvPr/>
        </p:nvPicPr>
        <p:blipFill rotWithShape="1">
          <a:blip r:embed="rId4">
            <a:alphaModFix/>
          </a:blip>
          <a:srcRect b="7972" l="0" r="0" t="7209"/>
          <a:stretch/>
        </p:blipFill>
        <p:spPr>
          <a:xfrm>
            <a:off x="4663175" y="1287750"/>
            <a:ext cx="4214425" cy="3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/>
        </p:nvSpPr>
        <p:spPr>
          <a:xfrm>
            <a:off x="5059575" y="2844125"/>
            <a:ext cx="413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/>
              <a:t> trees, max 100 leaf nodes, “digits”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     Inference time    Program space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m2cgen		60.1 ms		179 kB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everywhereml      17.7 ms		154 kB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emlearn</a:t>
            </a:r>
            <a:r>
              <a:rPr lang="en">
                <a:solidFill>
                  <a:schemeClr val="dk1"/>
                </a:solidFill>
              </a:rPr>
              <a:t>                  1.3 ms     	  15 kB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p34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 Tracker</a:t>
            </a:r>
            <a:endParaRPr/>
          </a:p>
        </p:txBody>
      </p:sp>
      <p:sp>
        <p:nvSpPr>
          <p:cNvPr id="275" name="Google Shape;275;p34"/>
          <p:cNvSpPr txBox="1"/>
          <p:nvPr/>
        </p:nvSpPr>
        <p:spPr>
          <a:xfrm>
            <a:off x="311700" y="1154525"/>
            <a:ext cx="3585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using Random Forest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everywhereml / m2cgen:</a:t>
            </a:r>
            <a:br>
              <a:rPr lang="en"/>
            </a:br>
            <a:r>
              <a:rPr lang="en"/>
              <a:t>	</a:t>
            </a:r>
            <a:r>
              <a:rPr lang="en">
                <a:solidFill>
                  <a:schemeClr val="dk1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enerate Python .py code module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dk1"/>
                </a:solidFill>
              </a:rPr>
              <a:t>emltrees from emlearn-micropython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	</a:t>
            </a:r>
            <a:r>
              <a:rPr b="1" lang="en"/>
              <a:t>Dynamic native module .mpy</a:t>
            </a:r>
            <a:br>
              <a:rPr b="1" lang="en"/>
            </a:br>
            <a:r>
              <a:rPr b="1" lang="en"/>
              <a:t>	Implemented in C</a:t>
            </a:r>
            <a:br>
              <a:rPr lang="en"/>
            </a:br>
            <a:r>
              <a:rPr lang="en"/>
              <a:t>	Load model from .csv file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trees sufficient for OK performance on common HAR datasets (PAMAP2/UCI)</a:t>
            </a:r>
            <a:endParaRPr/>
          </a:p>
        </p:txBody>
      </p:sp>
      <p:sp>
        <p:nvSpPr>
          <p:cNvPr id="276" name="Google Shape;276;p34"/>
          <p:cNvSpPr txBox="1"/>
          <p:nvPr/>
        </p:nvSpPr>
        <p:spPr>
          <a:xfrm>
            <a:off x="228775" y="4507800"/>
            <a:ext cx="419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77" name="Google Shape;277;p34"/>
          <p:cNvSpPr txBox="1"/>
          <p:nvPr/>
        </p:nvSpPr>
        <p:spPr>
          <a:xfrm>
            <a:off x="5020175" y="4321625"/>
            <a:ext cx="24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10x  faster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10x  more space efficient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3">
            <a:alphaModFix/>
          </a:blip>
          <a:srcRect b="20899" l="0" r="25947" t="24188"/>
          <a:stretch/>
        </p:blipFill>
        <p:spPr>
          <a:xfrm>
            <a:off x="5020175" y="260325"/>
            <a:ext cx="3585602" cy="2311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4"/>
          <p:cNvCxnSpPr/>
          <p:nvPr/>
        </p:nvCxnSpPr>
        <p:spPr>
          <a:xfrm>
            <a:off x="4852125" y="1743750"/>
            <a:ext cx="396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0" name="Google Shape;2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 modules</a:t>
            </a:r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387900" y="4507800"/>
            <a:ext cx="83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850" y="53675"/>
            <a:ext cx="5672123" cy="508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/>
          <p:nvPr/>
        </p:nvSpPr>
        <p:spPr>
          <a:xfrm>
            <a:off x="311700" y="1154525"/>
            <a:ext cx="29832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Written in C.</a:t>
            </a:r>
            <a:br>
              <a:rPr lang="en"/>
            </a:br>
            <a:r>
              <a:rPr lang="en"/>
              <a:t>Defines a Python module with API. functions/classes et.c.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 be implemented by users,</a:t>
            </a:r>
            <a:br>
              <a:rPr lang="en"/>
            </a:br>
            <a:r>
              <a:rPr lang="en"/>
              <a:t>libraries or be part of MicroPython core.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Can be portable or specific to one hardware/platform</a:t>
            </a:r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27246" t="0"/>
          <a:stretch/>
        </p:blipFill>
        <p:spPr>
          <a:xfrm>
            <a:off x="476625" y="476050"/>
            <a:ext cx="2534851" cy="23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Native module (.mpy)   VS   External C module</a:t>
            </a:r>
            <a:endParaRPr/>
          </a:p>
        </p:txBody>
      </p:sp>
      <p:graphicFrame>
        <p:nvGraphicFramePr>
          <p:cNvPr id="295" name="Google Shape;295;p36"/>
          <p:cNvGraphicFramePr/>
          <p:nvPr/>
        </p:nvGraphicFramePr>
        <p:xfrm>
          <a:off x="387900" y="11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{D37DEF6E-5D81-4CDE-B26B-F97E2D62AD07}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Native module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External C module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Installable at runtime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Yes, as .mpy file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Must be included in firmware image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Requires SDK/toolchain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(only to build)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 executes from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FLASH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Limitations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 libc / libm linked </a:t>
                      </a:r>
                      <a:r>
                        <a:rPr b="1" lang="en" sz="1200"/>
                        <a:t>*</a:t>
                      </a:r>
                      <a:br>
                        <a:rPr lang="en" sz="1200"/>
                      </a:br>
                      <a:r>
                        <a:rPr lang="en" sz="1200"/>
                        <a:t>No static BSS </a:t>
                      </a:r>
                      <a:r>
                        <a:rPr b="1" lang="en" sz="1200"/>
                        <a:t>*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None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Maturity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r>
                        <a:rPr b="1" lang="en" sz="1200"/>
                        <a:t>*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Excellent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Documentation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3"/>
                        </a:rPr>
                        <a:t>https://docs.micropython.org/</a:t>
                      </a:r>
                      <a:br>
                        <a:rPr lang="en" sz="1200" u="sng">
                          <a:solidFill>
                            <a:schemeClr val="hlink"/>
                          </a:solidFill>
                          <a:hlinkClick r:id="rId4"/>
                        </a:rPr>
                      </a:br>
                      <a:r>
                        <a:rPr lang="en" sz="1200" u="sng">
                          <a:solidFill>
                            <a:schemeClr val="hlink"/>
                          </a:solidFill>
                          <a:hlinkClick r:id="rId5"/>
                        </a:rPr>
                        <a:t>en/latest/develop/natmod.html</a:t>
                      </a: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accent5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https://docs.micropython.org/</a:t>
                      </a:r>
                      <a:br>
                        <a:rPr lang="en" sz="1200" u="sng">
                          <a:solidFill>
                            <a:schemeClr val="accent5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</a:br>
                      <a:r>
                        <a:rPr lang="en" sz="1200" u="sng">
                          <a:solidFill>
                            <a:schemeClr val="accent5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en/latest/develop/cmodules.html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6" name="Google Shape;296;p36"/>
          <p:cNvSpPr txBox="1"/>
          <p:nvPr/>
        </p:nvSpPr>
        <p:spPr>
          <a:xfrm>
            <a:off x="387900" y="4507800"/>
            <a:ext cx="836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</a:t>
            </a:r>
            <a:r>
              <a:rPr lang="en"/>
              <a:t> Improved greatly in upcoming MicroPython (1.24+).</a:t>
            </a:r>
            <a:br>
              <a:rPr lang="en"/>
            </a:br>
            <a:r>
              <a:rPr lang="en"/>
              <a:t>Contributions by Volodymyr Shymanskyy, Alessandro Gatti, Damien George, and others</a:t>
            </a:r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Sound sensor</a:t>
            </a:r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3">
            <a:alphaModFix/>
          </a:blip>
          <a:srcRect b="2496" l="0" r="0" t="0"/>
          <a:stretch/>
        </p:blipFill>
        <p:spPr>
          <a:xfrm>
            <a:off x="5633200" y="1035750"/>
            <a:ext cx="2958500" cy="39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 rotWithShape="1">
          <a:blip r:embed="rId4">
            <a:alphaModFix/>
          </a:blip>
          <a:srcRect b="0" l="0" r="46498" t="0"/>
          <a:stretch/>
        </p:blipFill>
        <p:spPr>
          <a:xfrm>
            <a:off x="437825" y="2504925"/>
            <a:ext cx="2095175" cy="24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 rotWithShape="1">
          <a:blip r:embed="rId5">
            <a:alphaModFix/>
          </a:blip>
          <a:srcRect b="7708" l="36664" r="38167" t="26355"/>
          <a:stretch/>
        </p:blipFill>
        <p:spPr>
          <a:xfrm>
            <a:off x="3289775" y="179925"/>
            <a:ext cx="1942227" cy="3816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/>
        </p:nvSpPr>
        <p:spPr>
          <a:xfrm>
            <a:off x="362175" y="1681575"/>
            <a:ext cx="263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I2S digital microphone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(Example wiring)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8" name="Google Shape;308;p37"/>
          <p:cNvSpPr txBox="1"/>
          <p:nvPr/>
        </p:nvSpPr>
        <p:spPr>
          <a:xfrm>
            <a:off x="5831752" y="152225"/>
            <a:ext cx="295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Soundlevel calculation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Processing steps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2873263" y="3996275"/>
            <a:ext cx="279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Complete hardware unit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LilyGo TTGO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T-Camera </a:t>
            </a:r>
            <a:r>
              <a:rPr lang="en" sz="1800">
                <a:solidFill>
                  <a:schemeClr val="dk2"/>
                </a:solidFill>
              </a:rPr>
              <a:t>Mic </a:t>
            </a:r>
            <a:r>
              <a:rPr lang="en" sz="1800">
                <a:solidFill>
                  <a:schemeClr val="dk2"/>
                </a:solidFill>
              </a:rPr>
              <a:t>v1.6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Sound sensor - Data Acquisition</a:t>
            </a:r>
            <a:endParaRPr/>
          </a:p>
        </p:txBody>
      </p:sp>
      <p:sp>
        <p:nvSpPr>
          <p:cNvPr id="316" name="Google Shape;316;p38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200" y="-25412"/>
            <a:ext cx="4407798" cy="51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311700" y="1152475"/>
            <a:ext cx="40677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16 kHz samplerate - no problem to read</a:t>
            </a:r>
            <a:br>
              <a:rPr lang="en" sz="1400"/>
            </a:br>
            <a:r>
              <a:rPr lang="en" sz="1400"/>
              <a:t>48 kHz would </a:t>
            </a:r>
            <a:r>
              <a:rPr lang="en" sz="1400"/>
              <a:t>probably</a:t>
            </a:r>
            <a:r>
              <a:rPr lang="en" sz="1400"/>
              <a:t> also read fine</a:t>
            </a:r>
            <a:br>
              <a:rPr lang="en" sz="1400"/>
            </a:br>
            <a:r>
              <a:rPr lang="en" sz="1400"/>
              <a:t>- but 3x the load for processing.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Efficiency techniques (critical)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Using dedicated I2S hardware</a:t>
            </a:r>
            <a:br>
              <a:rPr lang="en" sz="1400"/>
            </a:br>
            <a:r>
              <a:rPr lang="en" sz="1400"/>
              <a:t>for audio input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memoryview() to allow bytes-based API to write into our int16 array,</a:t>
            </a:r>
            <a:br>
              <a:rPr lang="en" sz="1400"/>
            </a:br>
            <a:r>
              <a:rPr lang="en" sz="1400"/>
              <a:t>without needing conversion</a:t>
            </a:r>
            <a:endParaRPr/>
          </a:p>
        </p:txBody>
      </p:sp>
      <p:sp>
        <p:nvSpPr>
          <p:cNvPr id="319" name="Google Shape;319;p38"/>
          <p:cNvSpPr txBox="1"/>
          <p:nvPr/>
        </p:nvSpPr>
        <p:spPr>
          <a:xfrm>
            <a:off x="228775" y="4507800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Rendering text/widgets to screen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https://github.com/peterhinch/micropython-nano-gui</a:t>
            </a:r>
            <a:r>
              <a:rPr lang="en" sz="1000"/>
              <a:t> </a:t>
            </a:r>
            <a:endParaRPr sz="1000"/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575" y="-76200"/>
            <a:ext cx="3755423" cy="50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Sound sensor - RMS calculation</a:t>
            </a:r>
            <a:endParaRPr/>
          </a:p>
        </p:txBody>
      </p:sp>
      <p:sp>
        <p:nvSpPr>
          <p:cNvPr id="327" name="Google Shape;327;p39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 txBox="1"/>
          <p:nvPr>
            <p:ph idx="1" type="body"/>
          </p:nvPr>
        </p:nvSpPr>
        <p:spPr>
          <a:xfrm>
            <a:off x="311700" y="1152475"/>
            <a:ext cx="3999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125ms @ 16kHz = 2000 samples</a:t>
            </a:r>
            <a:br>
              <a:rPr lang="en" sz="1400"/>
            </a:br>
            <a:r>
              <a:rPr b="1" lang="en" sz="1400"/>
              <a:t>Processing deadline: 125 ms</a:t>
            </a:r>
            <a:br>
              <a:rPr lang="en" sz="1400"/>
            </a:br>
            <a:br>
              <a:rPr b="1" lang="en" sz="1400"/>
            </a:br>
            <a:r>
              <a:rPr lang="en" sz="1400"/>
              <a:t>Root Mean Square (energy calculation)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Plain Python </a:t>
            </a:r>
            <a:r>
              <a:rPr b="1" lang="en" sz="1400"/>
              <a:t>= too slow!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Native emitter + trivial change</a:t>
            </a:r>
            <a:br>
              <a:rPr lang="en" sz="1400"/>
            </a:br>
            <a:r>
              <a:rPr b="1" lang="en" sz="1400"/>
              <a:t>= runs fine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Viper emitter + low-level rewrite</a:t>
            </a:r>
            <a:br>
              <a:rPr lang="en" sz="1400"/>
            </a:br>
            <a:r>
              <a:rPr lang="en" sz="1400"/>
              <a:t>for integer-based arithmetic</a:t>
            </a:r>
            <a:br>
              <a:rPr lang="en" sz="1400"/>
            </a:br>
            <a:r>
              <a:rPr b="1" lang="en" sz="1400"/>
              <a:t>= add 10x efficiency</a:t>
            </a:r>
            <a:endParaRPr b="1" sz="1400"/>
          </a:p>
        </p:txBody>
      </p:sp>
      <p:sp>
        <p:nvSpPr>
          <p:cNvPr id="329" name="Google Shape;329;p39"/>
          <p:cNvSpPr txBox="1"/>
          <p:nvPr/>
        </p:nvSpPr>
        <p:spPr>
          <a:xfrm>
            <a:off x="228775" y="4507800"/>
            <a:ext cx="613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CodeProject.com: Stefan Lang (2014)</a:t>
            </a:r>
            <a:br>
              <a:rPr lang="en" sz="1000"/>
            </a:br>
            <a:r>
              <a:rPr lang="en" sz="1000"/>
              <a:t>Precise and safe calculation method for the average of large integer arrays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4"/>
              </a:rPr>
              <a:t>https://www.codeproject.com/Articles/807195/Precise-and-safe-calculation-method-for-the-averag</a:t>
            </a:r>
            <a:r>
              <a:rPr lang="en" sz="1000"/>
              <a:t> </a:t>
            </a:r>
            <a:endParaRPr sz="1000"/>
          </a:p>
        </p:txBody>
      </p:sp>
      <p:sp>
        <p:nvSpPr>
          <p:cNvPr id="330" name="Google Shape;330;p39"/>
          <p:cNvSpPr txBox="1"/>
          <p:nvPr/>
        </p:nvSpPr>
        <p:spPr>
          <a:xfrm>
            <a:off x="6734250" y="126000"/>
            <a:ext cx="223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    </a:t>
            </a:r>
            <a:r>
              <a:rPr b="1" lang="en">
                <a:solidFill>
                  <a:schemeClr val="dk1"/>
                </a:solidFill>
              </a:rPr>
              <a:t>113</a:t>
            </a:r>
            <a:r>
              <a:rPr b="1" lang="en">
                <a:solidFill>
                  <a:schemeClr val="dk1"/>
                </a:solidFill>
              </a:rPr>
              <a:t> ms   95% CPU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Plain Python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f</a:t>
            </a:r>
            <a:r>
              <a:rPr lang="en">
                <a:solidFill>
                  <a:schemeClr val="dk1"/>
                </a:solidFill>
              </a:rPr>
              <a:t>loats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6734250" y="1289975"/>
            <a:ext cx="256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2.      35</a:t>
            </a:r>
            <a:r>
              <a:rPr b="1" lang="en">
                <a:solidFill>
                  <a:schemeClr val="dk1"/>
                </a:solidFill>
              </a:rPr>
              <a:t> ms     28% CPU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Native emitter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Integer squaring Float accumulator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504500" y="2955175"/>
            <a:ext cx="267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3.        2</a:t>
            </a:r>
            <a:r>
              <a:rPr b="1" lang="en">
                <a:solidFill>
                  <a:schemeClr val="dk1"/>
                </a:solidFill>
              </a:rPr>
              <a:t> ms      2% CPU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Viper emitter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Integer-based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Cumulative Moving Average[1]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33" name="Google Shape;333;p39"/>
          <p:cNvCxnSpPr/>
          <p:nvPr/>
        </p:nvCxnSpPr>
        <p:spPr>
          <a:xfrm>
            <a:off x="4852825" y="2481250"/>
            <a:ext cx="4298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9"/>
          <p:cNvCxnSpPr/>
          <p:nvPr/>
        </p:nvCxnSpPr>
        <p:spPr>
          <a:xfrm>
            <a:off x="4807150" y="1145400"/>
            <a:ext cx="4343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5" name="Google Shape;33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Sound sensor - IIR filter</a:t>
            </a:r>
            <a:endParaRPr/>
          </a:p>
        </p:txBody>
      </p:sp>
      <p:sp>
        <p:nvSpPr>
          <p:cNvPr id="341" name="Google Shape;341;p40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0"/>
          <p:cNvSpPr txBox="1"/>
          <p:nvPr>
            <p:ph idx="1" type="body"/>
          </p:nvPr>
        </p:nvSpPr>
        <p:spPr>
          <a:xfrm>
            <a:off x="311700" y="1152475"/>
            <a:ext cx="3999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Standard sound level measurements are </a:t>
            </a:r>
            <a:r>
              <a:rPr b="1" lang="en" sz="1400"/>
              <a:t>A-weighted</a:t>
            </a:r>
            <a:r>
              <a:rPr lang="en" sz="1400"/>
              <a:t>. T</a:t>
            </a:r>
            <a:r>
              <a:rPr lang="en" sz="1400"/>
              <a:t>o </a:t>
            </a:r>
            <a:r>
              <a:rPr lang="en" sz="1400"/>
              <a:t>approximate human hearing.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Typically, implemented using</a:t>
            </a:r>
            <a:br>
              <a:rPr lang="en" sz="1400"/>
            </a:br>
            <a:r>
              <a:rPr b="1" lang="en" sz="1400"/>
              <a:t>Infinite Impulse Response (IIR) filters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0"/>
          <p:cNvSpPr txBox="1"/>
          <p:nvPr/>
        </p:nvSpPr>
        <p:spPr>
          <a:xfrm>
            <a:off x="228775" y="4507800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44" name="Google Shape;344;p40"/>
          <p:cNvPicPr preferRelativeResize="0"/>
          <p:nvPr/>
        </p:nvPicPr>
        <p:blipFill rotWithShape="1">
          <a:blip r:embed="rId3">
            <a:alphaModFix/>
          </a:blip>
          <a:srcRect b="0" l="0" r="0" t="10233"/>
          <a:stretch/>
        </p:blipFill>
        <p:spPr>
          <a:xfrm>
            <a:off x="376750" y="2525151"/>
            <a:ext cx="3047674" cy="232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 rotWithShape="1">
          <a:blip r:embed="rId4">
            <a:alphaModFix/>
          </a:blip>
          <a:srcRect b="0" l="0" r="18180" t="0"/>
          <a:stretch/>
        </p:blipFill>
        <p:spPr>
          <a:xfrm>
            <a:off x="3883576" y="2882325"/>
            <a:ext cx="4936698" cy="1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263" y="235263"/>
            <a:ext cx="3957674" cy="256197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/>
        </p:nvSpPr>
        <p:spPr>
          <a:xfrm>
            <a:off x="7082200" y="555600"/>
            <a:ext cx="198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1100</a:t>
            </a:r>
            <a:r>
              <a:rPr b="1" lang="en">
                <a:solidFill>
                  <a:schemeClr val="dk1"/>
                </a:solidFill>
              </a:rPr>
              <a:t> ms   900% CPU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Native emitter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Float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Too slow by ~10x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373" y="440500"/>
            <a:ext cx="3467400" cy="20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Sound sensor - IIR filter</a:t>
            </a:r>
            <a:endParaRPr/>
          </a:p>
        </p:txBody>
      </p:sp>
      <p:sp>
        <p:nvSpPr>
          <p:cNvPr id="355" name="Google Shape;355;p41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 txBox="1"/>
          <p:nvPr>
            <p:ph idx="1" type="body"/>
          </p:nvPr>
        </p:nvSpPr>
        <p:spPr>
          <a:xfrm>
            <a:off x="311700" y="1152475"/>
            <a:ext cx="3645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r>
              <a:rPr lang="en" sz="1400"/>
              <a:t>Using </a:t>
            </a:r>
            <a:r>
              <a:rPr b="1" lang="en" sz="1400"/>
              <a:t>emliir.mpy</a:t>
            </a:r>
            <a:r>
              <a:rPr lang="en" sz="1400"/>
              <a:t> native module helps a lot.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BUT - conversion from float/int16 too slow</a:t>
            </a:r>
            <a:br>
              <a:rPr lang="en" sz="1400"/>
            </a:br>
            <a:r>
              <a:rPr lang="en" sz="1400"/>
              <a:t>Also needs a native module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1"/>
          <p:cNvSpPr txBox="1"/>
          <p:nvPr/>
        </p:nvSpPr>
        <p:spPr>
          <a:xfrm>
            <a:off x="228775" y="4507800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58" name="Google Shape;358;p41"/>
          <p:cNvSpPr txBox="1"/>
          <p:nvPr/>
        </p:nvSpPr>
        <p:spPr>
          <a:xfrm>
            <a:off x="228775" y="4507800"/>
            <a:ext cx="61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r>
              <a:rPr lang="en" sz="1000"/>
              <a:t>mliir.mpy from emlearm-micropython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https://github.com/emlearn/emlearn-micropython/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075" y="2441500"/>
            <a:ext cx="3704806" cy="264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 txBox="1"/>
          <p:nvPr/>
        </p:nvSpPr>
        <p:spPr>
          <a:xfrm>
            <a:off x="6453900" y="2615763"/>
            <a:ext cx="265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need to convert data types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Adds </a:t>
            </a:r>
            <a:r>
              <a:rPr b="1" lang="en">
                <a:solidFill>
                  <a:schemeClr val="dk1"/>
                </a:solidFill>
              </a:rPr>
              <a:t>70ms+ w</a:t>
            </a:r>
            <a:r>
              <a:rPr b="1" lang="en">
                <a:solidFill>
                  <a:schemeClr val="dk1"/>
                </a:solidFill>
              </a:rPr>
              <a:t>ith micropython.native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 slow! Total &gt; 100 ms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Must create native module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6453900" y="107825"/>
            <a:ext cx="209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IIR filter only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Using emliir.mpy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native module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30</a:t>
            </a:r>
            <a:r>
              <a:rPr b="1" lang="en">
                <a:solidFill>
                  <a:schemeClr val="dk1"/>
                </a:solidFill>
              </a:rPr>
              <a:t> ms   20% CPU</a:t>
            </a:r>
            <a:r>
              <a:rPr lang="en">
                <a:solidFill>
                  <a:schemeClr val="dk1"/>
                </a:solidFill>
              </a:rPr>
              <a:t> - OK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2" name="Google Shape;36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Cat Detector - Data </a:t>
            </a:r>
            <a:r>
              <a:rPr lang="en"/>
              <a:t>Acquisition</a:t>
            </a: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/>
        </p:nvSpPr>
        <p:spPr>
          <a:xfrm>
            <a:off x="311700" y="1154525"/>
            <a:ext cx="4778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Want: Classify </a:t>
            </a:r>
            <a:r>
              <a:rPr i="1" lang="en" sz="1800">
                <a:solidFill>
                  <a:schemeClr val="dk2"/>
                </a:solidFill>
              </a:rPr>
              <a:t>low-res</a:t>
            </a:r>
            <a:r>
              <a:rPr lang="en" sz="1800">
                <a:solidFill>
                  <a:schemeClr val="dk2"/>
                </a:solidFill>
              </a:rPr>
              <a:t> images, at </a:t>
            </a:r>
            <a:r>
              <a:rPr i="1" lang="en" sz="1800">
                <a:solidFill>
                  <a:schemeClr val="dk2"/>
                </a:solidFill>
              </a:rPr>
              <a:t>1 FPS+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Using mp_camera by cnadler86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br>
              <a:rPr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1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cnadler86/micropython-camera-API</a:t>
            </a:r>
            <a:r>
              <a:rPr lang="en" sz="1800">
                <a:solidFill>
                  <a:schemeClr val="dk2"/>
                </a:solidFill>
              </a:rPr>
              <a:t>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  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96x96 px grayscale.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Takes ~100 ms - OK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70" name="Google Shape;370;p42"/>
          <p:cNvPicPr preferRelativeResize="0"/>
          <p:nvPr/>
        </p:nvPicPr>
        <p:blipFill rotWithShape="1">
          <a:blip r:embed="rId6">
            <a:alphaModFix/>
          </a:blip>
          <a:srcRect b="13571" l="8945" r="46507" t="23858"/>
          <a:stretch/>
        </p:blipFill>
        <p:spPr>
          <a:xfrm>
            <a:off x="6119450" y="323200"/>
            <a:ext cx="1068113" cy="14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6900" y="1554725"/>
            <a:ext cx="2937900" cy="293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Cat Detector - Classification with CNN</a:t>
            </a:r>
            <a:endParaRPr/>
          </a:p>
        </p:txBody>
      </p:sp>
      <p:sp>
        <p:nvSpPr>
          <p:cNvPr id="377" name="Google Shape;377;p43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 txBox="1"/>
          <p:nvPr/>
        </p:nvSpPr>
        <p:spPr>
          <a:xfrm>
            <a:off x="311700" y="1154525"/>
            <a:ext cx="55896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Go-to solution for image classification: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Convolutional Neural Network (CNN)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</a:t>
            </a:r>
            <a:r>
              <a:rPr b="1" lang="en" sz="1800">
                <a:solidFill>
                  <a:schemeClr val="dk2"/>
                </a:solidFill>
              </a:rPr>
              <a:t>inymaix_cnn from emlearn-micropython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32x32 px input. 3 layers. Under 100 ms - OK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Preprocessing (untested)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   Downscaling 96 px -&gt; 32 px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Image brightness normalization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= Image classification is doable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(</a:t>
            </a:r>
            <a:r>
              <a:rPr b="1" lang="en" sz="1800">
                <a:solidFill>
                  <a:schemeClr val="dk2"/>
                </a:solidFill>
              </a:rPr>
              <a:t>with native C modules)</a:t>
            </a:r>
            <a:br>
              <a:rPr b="1" lang="en" sz="1800">
                <a:solidFill>
                  <a:schemeClr val="dk2"/>
                </a:solidFill>
              </a:rPr>
            </a:br>
            <a:r>
              <a:rPr lang="en" sz="1000">
                <a:solidFill>
                  <a:schemeClr val="dk2"/>
                </a:solidFill>
              </a:rPr>
              <a:t>See also OpenMV - MicroPython for Computer Vision- 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https://docs.openmv.io/index.html</a:t>
            </a:r>
            <a:r>
              <a:rPr lang="en" sz="1000">
                <a:solidFill>
                  <a:schemeClr val="dk2"/>
                </a:solidFill>
              </a:rPr>
              <a:t>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5837300" y="1745625"/>
            <a:ext cx="307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https://github.com/emlearn/emlearn-micropython/</a:t>
            </a:r>
            <a:br>
              <a:rPr lang="en" sz="1000" u="sng">
                <a:solidFill>
                  <a:schemeClr val="hlink"/>
                </a:solidFill>
                <a:hlinkClick r:id="rId5"/>
              </a:rPr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tree/master/examples/mnist_cnn</a:t>
            </a:r>
            <a:r>
              <a:rPr lang="en" sz="1000"/>
              <a:t> </a:t>
            </a:r>
            <a:endParaRPr sz="1000"/>
          </a:p>
        </p:txBody>
      </p:sp>
      <p:pic>
        <p:nvPicPr>
          <p:cNvPr id="380" name="Google Shape;38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0025" y="555600"/>
            <a:ext cx="3304449" cy="11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5750" y="2356450"/>
            <a:ext cx="2861676" cy="25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Inline Assembly</a:t>
            </a:r>
            <a:endParaRPr/>
          </a:p>
        </p:txBody>
      </p:sp>
      <p:sp>
        <p:nvSpPr>
          <p:cNvPr id="388" name="Google Shape;388;p44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4"/>
          <p:cNvSpPr txBox="1"/>
          <p:nvPr>
            <p:ph idx="1" type="body"/>
          </p:nvPr>
        </p:nvSpPr>
        <p:spPr>
          <a:xfrm>
            <a:off x="311700" y="1152475"/>
            <a:ext cx="3999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can expose Assembler opcodes</a:t>
            </a:r>
            <a:br>
              <a:rPr lang="en"/>
            </a:br>
            <a:r>
              <a:rPr lang="en"/>
              <a:t>as Python statements.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Allows to write a function in Assembler</a:t>
            </a:r>
            <a:br>
              <a:rPr lang="en"/>
            </a:br>
            <a:r>
              <a:rPr i="1" lang="en"/>
              <a:t>inline in the Python program</a:t>
            </a:r>
            <a:br>
              <a:rPr lang="en"/>
            </a:br>
            <a:r>
              <a:rPr lang="en"/>
              <a:t>Can compile and execute on device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Supported on ARM Cortex M chips</a:t>
            </a:r>
            <a:br>
              <a:rPr lang="en"/>
            </a:br>
            <a:r>
              <a:rPr i="1" lang="en"/>
              <a:t>Not supported (yet) on ESP32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For the most hardcore hackers!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r>
              <a:rPr lang="en"/>
              <a:t>Official Documentation: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https://docs.micropython.org/en/latest/</a:t>
            </a:r>
            <a:br>
              <a:rPr lang="en" u="sng">
                <a:solidFill>
                  <a:schemeClr val="hlink"/>
                </a:solidFill>
                <a:hlinkClick r:id="rId4"/>
              </a:rPr>
            </a:br>
            <a:r>
              <a:rPr lang="en" u="sng">
                <a:solidFill>
                  <a:schemeClr val="hlink"/>
                </a:solidFill>
                <a:hlinkClick r:id="rId5"/>
              </a:rPr>
              <a:t>reference/asm_thumb2_index.html</a:t>
            </a:r>
            <a:r>
              <a:rPr lang="en"/>
              <a:t> </a:t>
            </a:r>
            <a:endParaRPr/>
          </a:p>
        </p:txBody>
      </p:sp>
      <p:sp>
        <p:nvSpPr>
          <p:cNvPr id="390" name="Google Shape;390;p44"/>
          <p:cNvSpPr txBox="1"/>
          <p:nvPr>
            <p:ph idx="2" type="body"/>
          </p:nvPr>
        </p:nvSpPr>
        <p:spPr>
          <a:xfrm>
            <a:off x="4417150" y="4408200"/>
            <a:ext cx="39999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Example: FIR filter implementation (cut out)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https://github.com/peterhinch/micropython-filters/</a:t>
            </a:r>
            <a:br>
              <a:rPr lang="en" u="sng">
                <a:solidFill>
                  <a:schemeClr val="hlink"/>
                </a:solidFill>
                <a:hlinkClick r:id="rId7"/>
              </a:rPr>
            </a:br>
            <a:r>
              <a:rPr lang="en" u="sng">
                <a:solidFill>
                  <a:schemeClr val="hlink"/>
                </a:solidFill>
                <a:hlinkClick r:id="rId8"/>
              </a:rPr>
              <a:t>blob/master/fir.py</a:t>
            </a:r>
            <a:r>
              <a:rPr lang="en"/>
              <a:t> </a:t>
            </a:r>
            <a:endParaRPr/>
          </a:p>
        </p:txBody>
      </p:sp>
      <p:pic>
        <p:nvPicPr>
          <p:cNvPr id="391" name="Google Shape;391;p44"/>
          <p:cNvPicPr preferRelativeResize="0"/>
          <p:nvPr/>
        </p:nvPicPr>
        <p:blipFill rotWithShape="1">
          <a:blip r:embed="rId9">
            <a:alphaModFix/>
          </a:blip>
          <a:srcRect b="42785" l="0" r="0" t="0"/>
          <a:stretch/>
        </p:blipFill>
        <p:spPr>
          <a:xfrm>
            <a:off x="4213200" y="135550"/>
            <a:ext cx="4896901" cy="409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98" name="Google Shape;398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Purpose of this presentation</a:t>
            </a:r>
            <a:endParaRPr/>
          </a:p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792800" y="724075"/>
            <a:ext cx="4191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You, as a Python developer,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can build an IoT sensor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a microcontroller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MicroPython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Feasibility and techniques</a:t>
            </a:r>
            <a:br>
              <a:rPr lang="en"/>
            </a:br>
            <a:r>
              <a:rPr lang="en"/>
              <a:t>for sensor data processing</a:t>
            </a:r>
            <a:endParaRPr/>
          </a:p>
        </p:txBody>
      </p:sp>
      <p:sp>
        <p:nvSpPr>
          <p:cNvPr id="405" name="Google Shape;405;p46"/>
          <p:cNvSpPr txBox="1"/>
          <p:nvPr>
            <p:ph idx="1" type="body"/>
          </p:nvPr>
        </p:nvSpPr>
        <p:spPr>
          <a:xfrm>
            <a:off x="311700" y="1457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b="1" lang="en"/>
              <a:t>ccelerometer data et.c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Up</a:t>
            </a:r>
            <a:r>
              <a:rPr lang="en"/>
              <a:t> to 1000 samples/second</a:t>
            </a:r>
            <a:br>
              <a:rPr lang="en"/>
            </a:br>
            <a:r>
              <a:rPr lang="en"/>
              <a:t>= doable with plain Python</a:t>
            </a:r>
            <a:br>
              <a:rPr lang="en"/>
            </a:br>
            <a:r>
              <a:rPr lang="en"/>
              <a:t>+ Benefits from @micropython.native / viper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Sound and low-res/low-rate video</a:t>
            </a:r>
            <a:br>
              <a:rPr b="1" lang="en"/>
            </a:br>
            <a:br>
              <a:rPr lang="en"/>
            </a:br>
            <a:r>
              <a:rPr lang="en"/>
              <a:t>Over 10’000 samples/second </a:t>
            </a:r>
            <a:br>
              <a:rPr lang="en"/>
            </a:br>
            <a:r>
              <a:rPr lang="en"/>
              <a:t>= use of C modules becomes key</a:t>
            </a:r>
            <a:endParaRPr/>
          </a:p>
        </p:txBody>
      </p:sp>
      <p:sp>
        <p:nvSpPr>
          <p:cNvPr id="406" name="Google Shape;406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Other resources</a:t>
            </a:r>
            <a:endParaRPr/>
          </a:p>
        </p:txBody>
      </p:sp>
      <p:sp>
        <p:nvSpPr>
          <p:cNvPr id="413" name="Google Shape;413;p47"/>
          <p:cNvSpPr txBox="1"/>
          <p:nvPr>
            <p:ph idx="4294967295" type="body"/>
          </p:nvPr>
        </p:nvSpPr>
        <p:spPr>
          <a:xfrm>
            <a:off x="311700" y="1152475"/>
            <a:ext cx="85206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MicroPython docs: Maximising MicroPython speed</a:t>
            </a:r>
            <a:br>
              <a:rPr lang="en"/>
            </a:b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https://docs.micropython.org/en/latest/reference/speed_python.html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PyConAU 2018: Writing fast and efficient MicroPython (Damien George)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https://www.youtube.com/watch?v=hHec4qL00x0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PyConAU 2019: Extending MicroPython: Using C for good!" (Matt Trentini)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https://www.youtube.com/watch?v=437CZBnK8vI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MicroPython docs: Extending MicroPython in C</a:t>
            </a:r>
            <a:br>
              <a:rPr lang="en"/>
            </a:b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https://docs.micropython.org/en/latest/develop/extendingmicropython.html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PyCon Berlin 2024: Machine Learning on microcontrollers</a:t>
            </a:r>
            <a:br>
              <a:rPr lang="en"/>
            </a:br>
            <a:r>
              <a:rPr lang="en"/>
              <a:t>using MicroPython and emlearn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7"/>
              </a:rPr>
              <a:t>https://www.youtube.com/@PyDataTV</a:t>
            </a:r>
            <a:r>
              <a:rPr lang="en"/>
              <a:t> </a:t>
            </a:r>
            <a:endParaRPr/>
          </a:p>
        </p:txBody>
      </p:sp>
      <p:pic>
        <p:nvPicPr>
          <p:cNvPr id="414" name="Google Shape;41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20" name="Google Shape;420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 more:</a:t>
            </a:r>
            <a:br>
              <a:rPr lang="en"/>
            </a:br>
            <a:r>
              <a:rPr b="1"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br>
              <a:rPr b="1"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1" lang="en" sz="1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emlearn/emlearn-micropython</a:t>
            </a:r>
            <a:endParaRPr sz="1800"/>
          </a:p>
        </p:txBody>
      </p:sp>
      <p:sp>
        <p:nvSpPr>
          <p:cNvPr id="421" name="Google Shape;421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b="1" lang="en"/>
              <a:t>Current microcontrollers can run Python</a:t>
            </a:r>
            <a:r>
              <a:rPr lang="en"/>
              <a:t> thanks to MicroPython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b="1" lang="en"/>
              <a:t>MicroPython is a powerful platform</a:t>
            </a:r>
            <a:r>
              <a:rPr lang="en"/>
              <a:t> for building sensor nodes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Wide </a:t>
            </a:r>
            <a:r>
              <a:rPr b="1" lang="en"/>
              <a:t>range of performance tools available</a:t>
            </a:r>
            <a:r>
              <a:rPr lang="en"/>
              <a:t> for creating advanced and efficient sensor nodes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4. </a:t>
            </a:r>
            <a:r>
              <a:rPr b="1" lang="en"/>
              <a:t>emlearn-micropython</a:t>
            </a:r>
            <a:r>
              <a:rPr lang="en"/>
              <a:t> is a collection of native modules for Machine Learning in MicroPython</a:t>
            </a:r>
            <a:endParaRPr/>
          </a:p>
        </p:txBody>
      </p:sp>
      <p:pic>
        <p:nvPicPr>
          <p:cNvPr id="422" name="Google Shape;42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>
            <p:ph type="ctrTitle"/>
          </p:nvPr>
        </p:nvSpPr>
        <p:spPr>
          <a:xfrm>
            <a:off x="311708" y="339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processing on microcontrollers</a:t>
            </a:r>
            <a:endParaRPr/>
          </a:p>
        </p:txBody>
      </p:sp>
      <p:sp>
        <p:nvSpPr>
          <p:cNvPr id="428" name="Google Shape;428;p49"/>
          <p:cNvSpPr txBox="1"/>
          <p:nvPr>
            <p:ph idx="1" type="subTitle"/>
          </p:nvPr>
        </p:nvSpPr>
        <p:spPr>
          <a:xfrm>
            <a:off x="311700" y="2320425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with MicroPython and emlearn</a:t>
            </a:r>
            <a:br>
              <a:rPr lang="en" sz="2400"/>
            </a:b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https://github.com/emlearn/emlearn-micropython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429" name="Google Shape;429;p49"/>
          <p:cNvSpPr txBox="1"/>
          <p:nvPr>
            <p:ph idx="1" type="subTitle"/>
          </p:nvPr>
        </p:nvSpPr>
        <p:spPr>
          <a:xfrm>
            <a:off x="311700" y="4152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Jon Nordby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jononor@gmail.com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PyCon ZA 2024</a:t>
            </a:r>
            <a:endParaRPr sz="1800"/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400" y="3833500"/>
            <a:ext cx="1111925" cy="11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7400" y="3806600"/>
            <a:ext cx="1163649" cy="11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TinyML for MicroPython - comparisons</a:t>
            </a:r>
            <a:endParaRPr/>
          </a:p>
        </p:txBody>
      </p:sp>
      <p:sp>
        <p:nvSpPr>
          <p:cNvPr id="442" name="Google Shape;442;p51"/>
          <p:cNvSpPr txBox="1"/>
          <p:nvPr>
            <p:ph idx="1" type="body"/>
          </p:nvPr>
        </p:nvSpPr>
        <p:spPr>
          <a:xfrm>
            <a:off x="311700" y="4106450"/>
            <a:ext cx="85206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443" name="Google Shape;443;p51"/>
          <p:cNvGraphicFramePr/>
          <p:nvPr/>
        </p:nvGraphicFramePr>
        <p:xfrm>
          <a:off x="371988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{D37DEF6E-5D81-4CDE-B26B-F97E2D62AD07}</a:tableStyleId>
              </a:tblPr>
              <a:tblGrid>
                <a:gridCol w="1173250"/>
                <a:gridCol w="1622400"/>
                <a:gridCol w="1397825"/>
                <a:gridCol w="1397825"/>
                <a:gridCol w="1397825"/>
              </a:tblGrid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Project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Deployment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Size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Compute time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</a:t>
                      </a:r>
                      <a:r>
                        <a:rPr lang="en" sz="1000"/>
                        <a:t>mlearn</a:t>
                      </a:r>
                      <a:br>
                        <a:rPr lang="en" sz="1000"/>
                      </a:br>
                      <a:r>
                        <a:rPr lang="en" sz="1000"/>
                        <a:t>-micropython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Easy. Native mod .mpy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DT, RF,</a:t>
                      </a:r>
                      <a:br>
                        <a:rPr lang="en" sz="1000"/>
                      </a:br>
                      <a:r>
                        <a:rPr lang="en" sz="1000"/>
                        <a:t>KNN, CNN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everywhereml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Easy. Pure Python .py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DT, RF,</a:t>
                      </a:r>
                      <a:br>
                        <a:rPr lang="en" sz="1000"/>
                      </a:b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SVM, </a:t>
                      </a:r>
                      <a:r>
                        <a:rPr lang="en" sz="1000"/>
                        <a:t>KNN,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 with large models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Poor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m2cgen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Easy. Pure Python .py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DT, RF,</a:t>
                      </a:r>
                      <a:br>
                        <a:rPr lang="en" sz="1000"/>
                      </a:br>
                      <a:r>
                        <a:rPr lang="en" sz="1000"/>
                        <a:t>SVM, KNN, MLP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 with large models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Poor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OpenMV.tf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Hard. Custom Fork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CNN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 initial size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ulab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Hard. </a:t>
                      </a:r>
                      <a:r>
                        <a:rPr lang="en" sz="1000"/>
                        <a:t>User C module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(build-your-own)</a:t>
                      </a:r>
                      <a:br>
                        <a:rPr lang="en" sz="1000">
                          <a:solidFill>
                            <a:schemeClr val="dk1"/>
                          </a:solidFill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</a:rPr>
                        <a:t>Using nd</a:t>
                      </a:r>
                      <a:r>
                        <a:rPr lang="en" sz="1000"/>
                        <a:t>a</a:t>
                      </a:r>
                      <a:r>
                        <a:rPr lang="en" sz="1000"/>
                        <a:t>rray primitives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High initial size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Unknown (assume good)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4" name="Google Shape;4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Microcontrollers &amp;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MicroPython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00" y="3153700"/>
            <a:ext cx="26789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0" l="17567" r="17560" t="0"/>
          <a:stretch/>
        </p:blipFill>
        <p:spPr>
          <a:xfrm>
            <a:off x="5841650" y="213700"/>
            <a:ext cx="3208075" cy="27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555600"/>
            <a:ext cx="5670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</a:t>
            </a:r>
            <a:r>
              <a:rPr lang="en"/>
              <a:t>icrocontroller</a:t>
            </a:r>
            <a:r>
              <a:rPr lang="en"/>
              <a:t> - tiny programmable chip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3082150"/>
            <a:ext cx="4463700" cy="20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 20 </a:t>
            </a:r>
            <a:r>
              <a:rPr i="1" lang="en" sz="1800"/>
              <a:t>billions</a:t>
            </a:r>
            <a:r>
              <a:rPr lang="en" sz="1800"/>
              <a:t> shipped </a:t>
            </a:r>
            <a:r>
              <a:rPr i="1" lang="en" sz="1800"/>
              <a:t>per year</a:t>
            </a:r>
            <a:r>
              <a:rPr lang="en" sz="1800"/>
              <a:t>!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Increasingly accessible for hobbyists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2010: Arduino Uno</a:t>
            </a:r>
            <a:br>
              <a:rPr lang="en" sz="1800"/>
            </a:br>
            <a:r>
              <a:rPr lang="en" sz="1800"/>
              <a:t>2014: MicroPython </a:t>
            </a:r>
            <a:br>
              <a:rPr lang="en" sz="1800"/>
            </a:br>
            <a:r>
              <a:rPr lang="en" sz="1800"/>
              <a:t>2019: MicroPython 1.10 - ESP32 PSRAM</a:t>
            </a:r>
            <a:endParaRPr sz="1800"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22631" l="19141" r="12322" t="16858"/>
          <a:stretch/>
        </p:blipFill>
        <p:spPr>
          <a:xfrm flipH="1">
            <a:off x="6093527" y="3486050"/>
            <a:ext cx="3050473" cy="16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11700" y="1062863"/>
            <a:ext cx="4724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Compute power: 1 / 1000x of a smartphone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RAM: 			0.10 -    1 000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Program space:	 	1.0   -  10 000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Compute			10    -   1  000 DMIPS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Price: 			0.10 -         10 USD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Energy:			1      -   1 000 milliWatt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4946675" y="2313525"/>
            <a:ext cx="19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33" name="Google Shape;133;p21"/>
          <p:cNvSpPr txBox="1"/>
          <p:nvPr/>
        </p:nvSpPr>
        <p:spPr>
          <a:xfrm>
            <a:off x="4368650" y="2910725"/>
            <a:ext cx="32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Efficiency is key !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Memory, compute, power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/>
              <a:t> </a:t>
            </a:r>
            <a:r>
              <a:rPr lang="en"/>
              <a:t>recommendation</a:t>
            </a:r>
            <a:br>
              <a:rPr lang="en"/>
            </a:br>
            <a:r>
              <a:rPr lang="en"/>
              <a:t>- s</a:t>
            </a:r>
            <a:r>
              <a:rPr lang="en"/>
              <a:t>tart with a </a:t>
            </a:r>
            <a:r>
              <a:rPr b="1" lang="en"/>
              <a:t>ESP32</a:t>
            </a:r>
            <a:r>
              <a:rPr lang="en"/>
              <a:t> device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500" y="3255350"/>
            <a:ext cx="743850" cy="7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18253" l="50809" r="0" t="21603"/>
          <a:stretch/>
        </p:blipFill>
        <p:spPr>
          <a:xfrm>
            <a:off x="6669800" y="3033475"/>
            <a:ext cx="971361" cy="11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5">
            <a:alphaModFix/>
          </a:blip>
          <a:srcRect b="19766" l="7626" r="8006" t="25477"/>
          <a:stretch/>
        </p:blipFill>
        <p:spPr>
          <a:xfrm>
            <a:off x="5951325" y="1619700"/>
            <a:ext cx="2576874" cy="12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6">
            <a:alphaModFix/>
          </a:blip>
          <a:srcRect b="12447" l="12428" r="14849" t="9170"/>
          <a:stretch/>
        </p:blipFill>
        <p:spPr>
          <a:xfrm>
            <a:off x="3696375" y="1449074"/>
            <a:ext cx="1898300" cy="20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7">
            <a:alphaModFix/>
          </a:blip>
          <a:srcRect b="4915" l="13993" r="12047" t="5229"/>
          <a:stretch/>
        </p:blipFill>
        <p:spPr>
          <a:xfrm>
            <a:off x="434413" y="1635587"/>
            <a:ext cx="1850850" cy="19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8">
            <a:alphaModFix/>
          </a:blip>
          <a:srcRect b="2956" l="8944" r="46509" t="23858"/>
          <a:stretch/>
        </p:blipFill>
        <p:spPr>
          <a:xfrm>
            <a:off x="2397750" y="1525613"/>
            <a:ext cx="1390674" cy="2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638925" y="3871675"/>
            <a:ext cx="578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Complete device with sensors etc.: 		20 - 50 USD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Development boards: 	  				5 - 20 USD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Chips / modules		  				1 - 5 USD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4350" y="4555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introduction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Implements a subset of Python 3.x for devices with 16 kB+ RAM</a:t>
            </a:r>
            <a:br>
              <a:rPr lang="en"/>
            </a:br>
            <a:r>
              <a:rPr lang="en"/>
              <a:t>Supports 8+ microcontroller families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Tries to be as compatible with CPython as possible, within constraints.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3.6 mostly implemented, partial after that.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b="1" lang="en"/>
              <a:t>No CFFI or C module compatibility!</a:t>
            </a:r>
            <a:br>
              <a:rPr lang="en"/>
            </a:br>
            <a:r>
              <a:rPr lang="en"/>
              <a:t>TLDR: Small scripts will mostly work with minor mods. But not PyData stack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manager “</a:t>
            </a:r>
            <a:r>
              <a:rPr b="1" lang="en"/>
              <a:t>mip install</a:t>
            </a:r>
            <a:r>
              <a:rPr lang="en"/>
              <a:t>”</a:t>
            </a:r>
            <a:br>
              <a:rPr lang="en"/>
            </a:br>
            <a:r>
              <a:rPr lang="en"/>
              <a:t>Has support for loading C modules at runtime!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More info: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https://micropython.org</a:t>
            </a:r>
            <a:r>
              <a:rPr b="1" lang="en"/>
              <a:t> </a:t>
            </a:r>
            <a:endParaRPr b="1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16389" l="11556" r="16666" t="15407"/>
          <a:stretch/>
        </p:blipFill>
        <p:spPr>
          <a:xfrm rot="2099982">
            <a:off x="6041457" y="1743762"/>
            <a:ext cx="2464460" cy="15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</a:t>
            </a:r>
            <a:r>
              <a:rPr lang="en"/>
              <a:t>MicroPython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311700" y="1134350"/>
            <a:ext cx="647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Download prebuilt firmware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https://micropython.org/download/?port=esp32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Flash firmware to device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esptool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erase_flash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write_flash -z 0 micropython-v1.17.bin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Connect to device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/>
              <a:t>pip install mpremote</a:t>
            </a:r>
            <a:br>
              <a:rPr lang="en" sz="1800"/>
            </a:br>
            <a:r>
              <a:rPr lang="en" sz="1800"/>
              <a:t>	</a:t>
            </a:r>
            <a:r>
              <a:rPr lang="en"/>
              <a:t>mpremote repl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/>
              <a:t>IDE (optional): Thonny, VS Code, et.c.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5">
            <a:alphaModFix/>
          </a:blip>
          <a:srcRect b="36019" l="1728" r="31283" t="30538"/>
          <a:stretch/>
        </p:blipFill>
        <p:spPr>
          <a:xfrm>
            <a:off x="3755575" y="3382450"/>
            <a:ext cx="4762375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405225" y="2059200"/>
            <a:ext cx="5368630" cy="29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6029550" y="2132050"/>
            <a:ext cx="2808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“Internet of Things</a:t>
            </a:r>
            <a:r>
              <a:rPr b="1" lang="en" sz="1800"/>
              <a:t>”</a:t>
            </a:r>
            <a:endParaRPr sz="1800"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Sensor node systems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311700" y="1154525"/>
            <a:ext cx="8289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Including on-sensor data processing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with Digital Signal Processing (DSP) and Machine Learning (ML)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6078975" y="3585025"/>
            <a:ext cx="2624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Robotics,</a:t>
            </a:r>
            <a:br>
              <a:rPr b="1" lang="en" sz="1800"/>
            </a:br>
            <a:r>
              <a:rPr b="1" lang="en" sz="1800"/>
              <a:t>Industrial automation</a:t>
            </a:r>
            <a:endParaRPr b="1" sz="1800"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6078975" y="2733550"/>
            <a:ext cx="2808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“Wearable devices”</a:t>
            </a:r>
            <a:endParaRPr sz="1800"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